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DM Sans" pitchFamily="2" charset="0"/>
      <p:regular r:id="rId12"/>
      <p:bold r:id="rId13"/>
      <p:italic r:id="rId14"/>
      <p:boldItalic r:id="rId15"/>
    </p:embeddedFont>
    <p:embeddedFont>
      <p:font typeface="DM Sans Bold"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Montserrat Light" panose="00000400000000000000" pitchFamily="2" charset="0"/>
      <p:regular r:id="rId19"/>
      <p:italic r:id="rId20"/>
    </p:embeddedFont>
    <p:embeddedFont>
      <p:font typeface="Oswald" panose="00000500000000000000" pitchFamily="2" charset="0"/>
      <p:regular r:id="rId21"/>
      <p:bold r:id="rId22"/>
    </p:embeddedFont>
    <p:embeddedFont>
      <p:font typeface="Oswald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1014"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sv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6.png"/><Relationship Id="rId10" Type="http://schemas.openxmlformats.org/officeDocument/2006/relationships/image" Target="../media/image38.png"/><Relationship Id="rId4" Type="http://schemas.openxmlformats.org/officeDocument/2006/relationships/image" Target="../media/image11.sv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635992"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1807936" y="-221016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975838" y="979377"/>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5" name="Group 5"/>
          <p:cNvGrpSpPr/>
          <p:nvPr/>
        </p:nvGrpSpPr>
        <p:grpSpPr>
          <a:xfrm>
            <a:off x="3389284" y="2658016"/>
            <a:ext cx="11509432" cy="4970967"/>
            <a:chOff x="0" y="0"/>
            <a:chExt cx="2222659" cy="959975"/>
          </a:xfrm>
        </p:grpSpPr>
        <p:sp>
          <p:nvSpPr>
            <p:cNvPr id="6" name="Freeform 6"/>
            <p:cNvSpPr/>
            <p:nvPr/>
          </p:nvSpPr>
          <p:spPr>
            <a:xfrm>
              <a:off x="0" y="0"/>
              <a:ext cx="2222659" cy="959975"/>
            </a:xfrm>
            <a:custGeom>
              <a:avLst/>
              <a:gdLst/>
              <a:ahLst/>
              <a:cxnLst/>
              <a:rect l="l" t="t" r="r" b="b"/>
              <a:pathLst>
                <a:path w="2222659" h="959975">
                  <a:moveTo>
                    <a:pt x="0" y="0"/>
                  </a:moveTo>
                  <a:lnTo>
                    <a:pt x="2222659" y="0"/>
                  </a:lnTo>
                  <a:lnTo>
                    <a:pt x="2222659" y="959975"/>
                  </a:lnTo>
                  <a:lnTo>
                    <a:pt x="0" y="959975"/>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2222659" cy="979025"/>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870458" y="3199635"/>
            <a:ext cx="15531068" cy="4131003"/>
          </a:xfrm>
          <a:prstGeom prst="rect">
            <a:avLst/>
          </a:prstGeom>
        </p:spPr>
        <p:txBody>
          <a:bodyPr wrap="square" lIns="0" tIns="0" rIns="0" bIns="0" rtlCol="0" anchor="t">
            <a:spAutoFit/>
          </a:bodyPr>
          <a:lstStyle/>
          <a:p>
            <a:pPr algn="ctr">
              <a:lnSpc>
                <a:spcPts val="16627"/>
              </a:lnSpc>
            </a:pPr>
            <a:r>
              <a:rPr lang="en-US" sz="13518" spc="121" dirty="0">
                <a:solidFill>
                  <a:srgbClr val="231F20"/>
                </a:solidFill>
                <a:latin typeface="Oswald Bold"/>
              </a:rPr>
              <a:t>FACIAL</a:t>
            </a:r>
          </a:p>
          <a:p>
            <a:pPr algn="ctr">
              <a:lnSpc>
                <a:spcPts val="16627"/>
              </a:lnSpc>
            </a:pPr>
            <a:r>
              <a:rPr lang="en-US" sz="13518" spc="121" dirty="0">
                <a:solidFill>
                  <a:srgbClr val="231F20"/>
                </a:solidFill>
                <a:latin typeface="Oswald Bold"/>
              </a:rPr>
              <a:t>ATTENDANCE SYSTEM</a:t>
            </a:r>
          </a:p>
        </p:txBody>
      </p:sp>
      <p:sp>
        <p:nvSpPr>
          <p:cNvPr id="9" name="TextBox 9"/>
          <p:cNvSpPr txBox="1"/>
          <p:nvPr/>
        </p:nvSpPr>
        <p:spPr>
          <a:xfrm>
            <a:off x="1028700" y="9182456"/>
            <a:ext cx="4127560" cy="1370824"/>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ABHISAR TRIVEDI</a:t>
            </a:r>
          </a:p>
          <a:p>
            <a:pPr algn="ctr">
              <a:lnSpc>
                <a:spcPts val="3661"/>
              </a:lnSpc>
            </a:pPr>
            <a:r>
              <a:rPr lang="en-US" sz="2000" spc="140" dirty="0">
                <a:solidFill>
                  <a:srgbClr val="231F20"/>
                </a:solidFill>
                <a:latin typeface="Montserrat Classic" panose="020B0604020202020204" charset="0"/>
              </a:rPr>
              <a:t>21IT3002</a:t>
            </a:r>
          </a:p>
          <a:p>
            <a:pPr algn="ctr">
              <a:lnSpc>
                <a:spcPts val="3661"/>
              </a:lnSpc>
            </a:pPr>
            <a:endParaRPr lang="en-US" sz="2653" spc="140" dirty="0">
              <a:solidFill>
                <a:srgbClr val="231F20"/>
              </a:solidFill>
              <a:latin typeface="Montserrat Classic Bold"/>
            </a:endParaRPr>
          </a:p>
        </p:txBody>
      </p:sp>
      <p:sp>
        <p:nvSpPr>
          <p:cNvPr id="10" name="TextBox 10"/>
          <p:cNvSpPr txBox="1"/>
          <p:nvPr/>
        </p:nvSpPr>
        <p:spPr>
          <a:xfrm>
            <a:off x="13131740" y="9182456"/>
            <a:ext cx="4127560" cy="896299"/>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DR. SUSHAM BISWAS</a:t>
            </a:r>
          </a:p>
          <a:p>
            <a:pPr algn="ctr">
              <a:lnSpc>
                <a:spcPts val="3661"/>
              </a:lnSpc>
            </a:pPr>
            <a:endParaRPr lang="en-US" sz="2653" spc="140" dirty="0">
              <a:solidFill>
                <a:srgbClr val="231F20"/>
              </a:solidFill>
              <a:latin typeface="Montserrat Classic Bold"/>
            </a:endParaRPr>
          </a:p>
        </p:txBody>
      </p:sp>
      <p:sp>
        <p:nvSpPr>
          <p:cNvPr id="11" name="TextBox 11"/>
          <p:cNvSpPr txBox="1"/>
          <p:nvPr/>
        </p:nvSpPr>
        <p:spPr>
          <a:xfrm>
            <a:off x="14020800" y="9630605"/>
            <a:ext cx="2650646" cy="284903"/>
          </a:xfrm>
          <a:prstGeom prst="rect">
            <a:avLst/>
          </a:prstGeom>
        </p:spPr>
        <p:txBody>
          <a:bodyPr lIns="0" tIns="0" rIns="0" bIns="0" rtlCol="0" anchor="t">
            <a:spAutoFit/>
          </a:bodyPr>
          <a:lstStyle/>
          <a:p>
            <a:pPr algn="ctr">
              <a:lnSpc>
                <a:spcPts val="2351"/>
              </a:lnSpc>
            </a:pPr>
            <a:r>
              <a:rPr lang="en-US" sz="1703" spc="90" dirty="0">
                <a:solidFill>
                  <a:srgbClr val="231F20"/>
                </a:solidFill>
                <a:latin typeface="Montserrat Classic"/>
              </a:rPr>
              <a:t>PROJECT MENTOR</a:t>
            </a:r>
          </a:p>
        </p:txBody>
      </p:sp>
      <p:sp>
        <p:nvSpPr>
          <p:cNvPr id="12" name="TextBox 12"/>
          <p:cNvSpPr txBox="1"/>
          <p:nvPr/>
        </p:nvSpPr>
        <p:spPr>
          <a:xfrm>
            <a:off x="1767157" y="8865390"/>
            <a:ext cx="2650646" cy="284903"/>
          </a:xfrm>
          <a:prstGeom prst="rect">
            <a:avLst/>
          </a:prstGeom>
        </p:spPr>
        <p:txBody>
          <a:bodyPr lIns="0" tIns="0" rIns="0" bIns="0" rtlCol="0" anchor="t">
            <a:spAutoFit/>
          </a:bodyPr>
          <a:lstStyle/>
          <a:p>
            <a:pPr algn="ctr">
              <a:lnSpc>
                <a:spcPts val="2351"/>
              </a:lnSpc>
            </a:pPr>
            <a:r>
              <a:rPr lang="en-US" sz="1703" spc="90" dirty="0">
                <a:solidFill>
                  <a:srgbClr val="231F20"/>
                </a:solidFill>
                <a:latin typeface="Montserrat Classic"/>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0636196" y="-7525306"/>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3869290"/>
            <a:ext cx="11715986" cy="2310295"/>
          </a:xfrm>
          <a:prstGeom prst="rect">
            <a:avLst/>
          </a:prstGeom>
        </p:spPr>
        <p:txBody>
          <a:bodyPr lIns="0" tIns="0" rIns="0" bIns="0" rtlCol="0" anchor="t">
            <a:spAutoFit/>
          </a:bodyPr>
          <a:lstStyle/>
          <a:p>
            <a:pPr marL="0" lvl="0" indent="0">
              <a:lnSpc>
                <a:spcPts val="18831"/>
              </a:lnSpc>
              <a:spcBef>
                <a:spcPct val="0"/>
              </a:spcBef>
            </a:pPr>
            <a:r>
              <a:rPr lang="en-US" sz="13646" spc="1337">
                <a:solidFill>
                  <a:srgbClr val="231F20"/>
                </a:solidFill>
                <a:latin typeface="Oswald Bold"/>
              </a:rPr>
              <a:t>THANK YOU</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9158461" y="249604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830590" y="2633174"/>
            <a:ext cx="1400485" cy="6964597"/>
            <a:chOff x="0" y="0"/>
            <a:chExt cx="368852" cy="1834297"/>
          </a:xfrm>
        </p:grpSpPr>
        <p:sp>
          <p:nvSpPr>
            <p:cNvPr id="4" name="Freeform 4"/>
            <p:cNvSpPr/>
            <p:nvPr/>
          </p:nvSpPr>
          <p:spPr>
            <a:xfrm>
              <a:off x="0" y="0"/>
              <a:ext cx="368852" cy="1834297"/>
            </a:xfrm>
            <a:custGeom>
              <a:avLst/>
              <a:gdLst/>
              <a:ahLst/>
              <a:cxnLst/>
              <a:rect l="l" t="t" r="r" b="b"/>
              <a:pathLst>
                <a:path w="368852" h="1834297">
                  <a:moveTo>
                    <a:pt x="0" y="0"/>
                  </a:moveTo>
                  <a:lnTo>
                    <a:pt x="368852" y="0"/>
                  </a:lnTo>
                  <a:lnTo>
                    <a:pt x="368852" y="1834297"/>
                  </a:lnTo>
                  <a:lnTo>
                    <a:pt x="0" y="1834297"/>
                  </a:lnTo>
                  <a:close/>
                </a:path>
              </a:pathLst>
            </a:custGeom>
            <a:solidFill>
              <a:srgbClr val="CCCCCC"/>
            </a:solidFill>
          </p:spPr>
        </p:sp>
        <p:sp>
          <p:nvSpPr>
            <p:cNvPr id="5" name="TextBox 5"/>
            <p:cNvSpPr txBox="1"/>
            <p:nvPr/>
          </p:nvSpPr>
          <p:spPr>
            <a:xfrm>
              <a:off x="0" y="-19050"/>
              <a:ext cx="368852" cy="185334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727059" y="67504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5400000">
            <a:off x="-4031049" y="4031049"/>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052423" y="292245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3072024" y="386629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3052423" y="481012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3052423" y="575310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3072024" y="669607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3072024" y="763905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3072024" y="858202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4373950" y="2969606"/>
            <a:ext cx="7416941" cy="6305701"/>
          </a:xfrm>
          <a:prstGeom prst="rect">
            <a:avLst/>
          </a:prstGeom>
        </p:spPr>
        <p:txBody>
          <a:bodyPr wrap="square" lIns="0" tIns="0" rIns="0" bIns="0" rtlCol="0" anchor="t">
            <a:spAutoFit/>
          </a:bodyPr>
          <a:lstStyle/>
          <a:p>
            <a:pPr>
              <a:lnSpc>
                <a:spcPts val="3836"/>
              </a:lnSpc>
            </a:pPr>
            <a:r>
              <a:rPr lang="en-US" sz="2524" spc="247" dirty="0">
                <a:solidFill>
                  <a:srgbClr val="231F20"/>
                </a:solidFill>
                <a:latin typeface="DM Sans"/>
              </a:rPr>
              <a:t>WHAT IS FACIAL ATTENDANCE SYSTEM ?</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THE SOLUTION</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DATA COLLECTION</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METHODOLOGY</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RESULTS</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LIMITATIONS</a:t>
            </a:r>
          </a:p>
          <a:p>
            <a:pPr>
              <a:lnSpc>
                <a:spcPts val="3836"/>
              </a:lnSpc>
            </a:pPr>
            <a:endParaRPr lang="en-US" sz="2524" spc="247" dirty="0">
              <a:solidFill>
                <a:srgbClr val="231F20"/>
              </a:solidFill>
              <a:latin typeface="DM Sans"/>
            </a:endParaRPr>
          </a:p>
          <a:p>
            <a:pPr>
              <a:lnSpc>
                <a:spcPts val="3836"/>
              </a:lnSpc>
            </a:pPr>
            <a:r>
              <a:rPr lang="en-US" sz="2524" spc="247" dirty="0">
                <a:solidFill>
                  <a:srgbClr val="231F20"/>
                </a:solidFill>
                <a:latin typeface="DM Sans"/>
              </a:rPr>
              <a:t>FUTURE DIRECTIONS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58377"/>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992577" y="774351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6085176" y="2368551"/>
            <a:ext cx="11874367" cy="5754022"/>
            <a:chOff x="0" y="0"/>
            <a:chExt cx="4549584" cy="2204615"/>
          </a:xfrm>
        </p:grpSpPr>
        <p:sp>
          <p:nvSpPr>
            <p:cNvPr id="8" name="Freeform 8"/>
            <p:cNvSpPr/>
            <p:nvPr/>
          </p:nvSpPr>
          <p:spPr>
            <a:xfrm>
              <a:off x="0" y="0"/>
              <a:ext cx="4549584" cy="2204615"/>
            </a:xfrm>
            <a:custGeom>
              <a:avLst/>
              <a:gdLst/>
              <a:ahLst/>
              <a:cxnLst/>
              <a:rect l="l" t="t" r="r" b="b"/>
              <a:pathLst>
                <a:path w="4549584" h="2204615">
                  <a:moveTo>
                    <a:pt x="0" y="0"/>
                  </a:moveTo>
                  <a:lnTo>
                    <a:pt x="4549584" y="0"/>
                  </a:lnTo>
                  <a:lnTo>
                    <a:pt x="4549584" y="2204615"/>
                  </a:lnTo>
                  <a:lnTo>
                    <a:pt x="0" y="2204615"/>
                  </a:lnTo>
                  <a:close/>
                </a:path>
              </a:pathLst>
            </a:custGeom>
            <a:solidFill>
              <a:srgbClr val="EFEFEF"/>
            </a:solidFill>
          </p:spPr>
        </p:sp>
        <p:sp>
          <p:nvSpPr>
            <p:cNvPr id="9" name="TextBox 9"/>
            <p:cNvSpPr txBox="1"/>
            <p:nvPr/>
          </p:nvSpPr>
          <p:spPr>
            <a:xfrm>
              <a:off x="0" y="-19050"/>
              <a:ext cx="4549584" cy="2223665"/>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548541" y="4556639"/>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33686" y="7120335"/>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28457" y="314347"/>
            <a:ext cx="2871943" cy="2781780"/>
          </a:xfrm>
          <a:custGeom>
            <a:avLst/>
            <a:gdLst/>
            <a:ahLst/>
            <a:cxnLst/>
            <a:rect l="l" t="t" r="r" b="b"/>
            <a:pathLst>
              <a:path w="6820901" h="6445797">
                <a:moveTo>
                  <a:pt x="0" y="0"/>
                </a:moveTo>
                <a:lnTo>
                  <a:pt x="6820901" y="0"/>
                </a:lnTo>
                <a:lnTo>
                  <a:pt x="6820901" y="6445797"/>
                </a:lnTo>
                <a:lnTo>
                  <a:pt x="0" y="6445797"/>
                </a:lnTo>
                <a:lnTo>
                  <a:pt x="0" y="0"/>
                </a:lnTo>
                <a:close/>
              </a:path>
            </a:pathLst>
          </a:custGeom>
          <a:blipFill>
            <a:blip r:embed="rId8"/>
            <a:stretch>
              <a:fillRect l="-32582" r="-37518"/>
            </a:stretch>
          </a:blipFill>
        </p:spPr>
      </p:sp>
      <p:sp>
        <p:nvSpPr>
          <p:cNvPr id="13" name="TextBox 13"/>
          <p:cNvSpPr txBox="1"/>
          <p:nvPr/>
        </p:nvSpPr>
        <p:spPr>
          <a:xfrm>
            <a:off x="2588484" y="1777593"/>
            <a:ext cx="8151272" cy="6935938"/>
          </a:xfrm>
          <a:prstGeom prst="rect">
            <a:avLst/>
          </a:prstGeom>
        </p:spPr>
        <p:txBody>
          <a:bodyPr wrap="square" lIns="0" tIns="0" rIns="0" bIns="0" rtlCol="0" anchor="t">
            <a:spAutoFit/>
          </a:bodyPr>
          <a:lstStyle/>
          <a:p>
            <a:pPr algn="ctr">
              <a:lnSpc>
                <a:spcPts val="13774"/>
              </a:lnSpc>
            </a:pPr>
            <a:r>
              <a:rPr lang="en-US" sz="9981" spc="978" dirty="0">
                <a:solidFill>
                  <a:srgbClr val="231F20"/>
                </a:solidFill>
                <a:latin typeface="Oswald Bold"/>
              </a:rPr>
              <a:t>WHAT IS A FACIAL ATTENDANCE SYSTEM ?</a:t>
            </a:r>
          </a:p>
        </p:txBody>
      </p:sp>
      <p:sp>
        <p:nvSpPr>
          <p:cNvPr id="14" name="TextBox 14"/>
          <p:cNvSpPr txBox="1"/>
          <p:nvPr/>
        </p:nvSpPr>
        <p:spPr>
          <a:xfrm>
            <a:off x="9829800" y="2305717"/>
            <a:ext cx="8786657" cy="491866"/>
          </a:xfrm>
          <a:prstGeom prst="rect">
            <a:avLst/>
          </a:prstGeom>
        </p:spPr>
        <p:txBody>
          <a:bodyPr wrap="square" lIns="0" tIns="0" rIns="0" bIns="0" rtlCol="0" anchor="t">
            <a:spAutoFit/>
          </a:bodyPr>
          <a:lstStyle/>
          <a:p>
            <a:pPr marL="520406" lvl="1" indent="-260203" algn="l">
              <a:lnSpc>
                <a:spcPts val="4194"/>
              </a:lnSpc>
              <a:buFont typeface="Arial"/>
              <a:buChar char="•"/>
            </a:pPr>
            <a:endParaRPr lang="en-US" sz="2400" dirty="0">
              <a:solidFill>
                <a:srgbClr val="231F20"/>
              </a:solidFill>
              <a:latin typeface="DM Sans"/>
            </a:endParaRPr>
          </a:p>
        </p:txBody>
      </p:sp>
      <p:sp>
        <p:nvSpPr>
          <p:cNvPr id="18" name="TextBox 17">
            <a:extLst>
              <a:ext uri="{FF2B5EF4-FFF2-40B4-BE49-F238E27FC236}">
                <a16:creationId xmlns:a16="http://schemas.microsoft.com/office/drawing/2014/main" id="{B9AA65CE-BBB8-2260-84A5-76311E699AA9}"/>
              </a:ext>
            </a:extLst>
          </p:cNvPr>
          <p:cNvSpPr txBox="1"/>
          <p:nvPr/>
        </p:nvSpPr>
        <p:spPr>
          <a:xfrm>
            <a:off x="11129375" y="2833087"/>
            <a:ext cx="6331590" cy="4154984"/>
          </a:xfrm>
          <a:prstGeom prst="rect">
            <a:avLst/>
          </a:prstGeom>
          <a:noFill/>
        </p:spPr>
        <p:txBody>
          <a:bodyPr wrap="square">
            <a:spAutoFit/>
          </a:bodyPr>
          <a:lstStyle/>
          <a:p>
            <a:r>
              <a:rPr lang="en-US" sz="2200" dirty="0">
                <a:latin typeface="DM Sans" pitchFamily="2" charset="0"/>
              </a:rPr>
              <a:t>A Facial Attendance System is a modern application of facial recognition technology that automates the attendance tracking process. It utilizes computer vision algorithms to identify individuals based on their facial features.</a:t>
            </a:r>
          </a:p>
          <a:p>
            <a:endParaRPr lang="en-US" sz="2200" dirty="0">
              <a:latin typeface="DM Sans" pitchFamily="2" charset="0"/>
            </a:endParaRPr>
          </a:p>
          <a:p>
            <a:r>
              <a:rPr lang="en-US" sz="2200" dirty="0">
                <a:latin typeface="DM Sans" pitchFamily="2" charset="0"/>
              </a:rPr>
              <a:t>By capturing and analyzing facial data, such systems provide a seamless and secure way to monitor attendance in various settings, including educational institutions, workplaces, and events.</a:t>
            </a:r>
            <a:endParaRPr lang="en-IN" sz="2200" dirty="0">
              <a:latin typeface="DM San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rot="3407869">
            <a:off x="6537790" y="7278965"/>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flipH="1" flipV="1">
            <a:off x="0" y="-514350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sp>
      <p:sp>
        <p:nvSpPr>
          <p:cNvPr id="3" name="Freeform 3"/>
          <p:cNvSpPr/>
          <p:nvPr/>
        </p:nvSpPr>
        <p:spPr>
          <a:xfrm rot="3407869">
            <a:off x="7994596" y="2467760"/>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sp>
      <p:grpSp>
        <p:nvGrpSpPr>
          <p:cNvPr id="5" name="Group 5"/>
          <p:cNvGrpSpPr/>
          <p:nvPr/>
        </p:nvGrpSpPr>
        <p:grpSpPr>
          <a:xfrm>
            <a:off x="7179894" y="3442927"/>
            <a:ext cx="3446639" cy="3401145"/>
            <a:chOff x="0" y="0"/>
            <a:chExt cx="1279723" cy="1262832"/>
          </a:xfrm>
        </p:grpSpPr>
        <p:sp>
          <p:nvSpPr>
            <p:cNvPr id="6" name="Freeform 6"/>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7" name="TextBox 7"/>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179894" y="6844070"/>
            <a:ext cx="3446639" cy="945240"/>
          </a:xfrm>
          <a:custGeom>
            <a:avLst/>
            <a:gdLst/>
            <a:ahLst/>
            <a:cxnLst/>
            <a:rect l="l" t="t" r="r" b="b"/>
            <a:pathLst>
              <a:path w="3446639" h="945240">
                <a:moveTo>
                  <a:pt x="0" y="0"/>
                </a:moveTo>
                <a:lnTo>
                  <a:pt x="3446639" y="0"/>
                </a:lnTo>
                <a:lnTo>
                  <a:pt x="3446639" y="945240"/>
                </a:lnTo>
                <a:lnTo>
                  <a:pt x="0" y="945240"/>
                </a:lnTo>
                <a:lnTo>
                  <a:pt x="0" y="0"/>
                </a:lnTo>
                <a:close/>
              </a:path>
            </a:pathLst>
          </a:custGeom>
          <a:blipFill>
            <a:blip r:embed="rId6"/>
            <a:stretch>
              <a:fillRect l="-79484" t="-86495" r="-79484"/>
            </a:stretch>
          </a:blipFill>
        </p:spPr>
      </p:sp>
      <p:sp>
        <p:nvSpPr>
          <p:cNvPr id="10" name="Freeform 10"/>
          <p:cNvSpPr/>
          <p:nvPr/>
        </p:nvSpPr>
        <p:spPr>
          <a:xfrm>
            <a:off x="7484605" y="3659533"/>
            <a:ext cx="2886988" cy="2967931"/>
          </a:xfrm>
          <a:custGeom>
            <a:avLst/>
            <a:gdLst/>
            <a:ahLst/>
            <a:cxnLst/>
            <a:rect l="l" t="t" r="r" b="b"/>
            <a:pathLst>
              <a:path w="2886988" h="2967931">
                <a:moveTo>
                  <a:pt x="0" y="0"/>
                </a:moveTo>
                <a:lnTo>
                  <a:pt x="2886987" y="0"/>
                </a:lnTo>
                <a:lnTo>
                  <a:pt x="2886987" y="2967931"/>
                </a:lnTo>
                <a:lnTo>
                  <a:pt x="0" y="2967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22272" y="443562"/>
            <a:ext cx="8459222"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THE SOLUTION</a:t>
            </a:r>
          </a:p>
        </p:txBody>
      </p:sp>
      <p:sp>
        <p:nvSpPr>
          <p:cNvPr id="12" name="TextBox 12"/>
          <p:cNvSpPr txBox="1"/>
          <p:nvPr/>
        </p:nvSpPr>
        <p:spPr>
          <a:xfrm>
            <a:off x="458483" y="2190751"/>
            <a:ext cx="6162866" cy="7367979"/>
          </a:xfrm>
          <a:prstGeom prst="rect">
            <a:avLst/>
          </a:prstGeom>
        </p:spPr>
        <p:txBody>
          <a:bodyPr lIns="0" tIns="0" rIns="0" bIns="0" rtlCol="0" anchor="t">
            <a:spAutoFit/>
          </a:bodyPr>
          <a:lstStyle/>
          <a:p>
            <a:pPr marL="494517" lvl="1" indent="-247258">
              <a:lnSpc>
                <a:spcPts val="3160"/>
              </a:lnSpc>
              <a:buFont typeface="Arial"/>
              <a:buChar char="•"/>
            </a:pPr>
            <a:r>
              <a:rPr lang="en-US" sz="2290" spc="224" dirty="0">
                <a:solidFill>
                  <a:srgbClr val="231F20"/>
                </a:solidFill>
                <a:latin typeface="DM Sans"/>
              </a:rPr>
              <a:t>Our Facial Attendance System project aimed to create an innovative solution for automating attendance tracking using facial recognition technology. </a:t>
            </a:r>
          </a:p>
          <a:p>
            <a:pPr marL="494517" lvl="1" indent="-247258">
              <a:lnSpc>
                <a:spcPts val="3160"/>
              </a:lnSpc>
              <a:buFont typeface="Arial"/>
              <a:buChar char="•"/>
            </a:pPr>
            <a:endParaRPr lang="en-US" sz="2290" spc="224" dirty="0">
              <a:solidFill>
                <a:srgbClr val="231F20"/>
              </a:solidFill>
              <a:latin typeface="DM Sans"/>
            </a:endParaRPr>
          </a:p>
          <a:p>
            <a:pPr marL="494517" lvl="1" indent="-247258">
              <a:lnSpc>
                <a:spcPts val="3160"/>
              </a:lnSpc>
              <a:buFont typeface="Arial"/>
              <a:buChar char="•"/>
            </a:pPr>
            <a:r>
              <a:rPr lang="en-US" sz="2290" spc="224" dirty="0">
                <a:solidFill>
                  <a:srgbClr val="231F20"/>
                </a:solidFill>
                <a:latin typeface="DM Sans"/>
              </a:rPr>
              <a:t>The system leverages machine learning algorithms to recognize and authenticate individuals based on their unique facial features. </a:t>
            </a:r>
          </a:p>
          <a:p>
            <a:pPr marL="494517" lvl="1" indent="-247258">
              <a:lnSpc>
                <a:spcPts val="3160"/>
              </a:lnSpc>
              <a:buFont typeface="Arial"/>
              <a:buChar char="•"/>
            </a:pPr>
            <a:endParaRPr lang="en-US" sz="2290" spc="224" dirty="0">
              <a:solidFill>
                <a:srgbClr val="231F20"/>
              </a:solidFill>
              <a:latin typeface="DM Sans"/>
            </a:endParaRPr>
          </a:p>
          <a:p>
            <a:pPr marL="494517" lvl="1" indent="-247258">
              <a:lnSpc>
                <a:spcPts val="3160"/>
              </a:lnSpc>
              <a:buFont typeface="Arial"/>
              <a:buChar char="•"/>
            </a:pPr>
            <a:r>
              <a:rPr lang="en-US" sz="2290" spc="224" dirty="0">
                <a:solidFill>
                  <a:srgbClr val="231F20"/>
                </a:solidFill>
                <a:latin typeface="DM Sans"/>
              </a:rPr>
              <a:t>By integrating this solution into existing attendance management systems, we aimed to streamline the attendance recording process, reduce errors, and enhance overall efficiency.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5266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726238" y="672990"/>
            <a:ext cx="14798823" cy="1500581"/>
          </a:xfrm>
          <a:prstGeom prst="rect">
            <a:avLst/>
          </a:prstGeom>
        </p:spPr>
        <p:txBody>
          <a:bodyPr lIns="0" tIns="0" rIns="0" bIns="0" rtlCol="0" anchor="t">
            <a:spAutoFit/>
          </a:bodyPr>
          <a:lstStyle/>
          <a:p>
            <a:pPr algn="ctr">
              <a:lnSpc>
                <a:spcPts val="12280"/>
              </a:lnSpc>
            </a:pPr>
            <a:r>
              <a:rPr lang="en-US" sz="8899" spc="471" dirty="0">
                <a:solidFill>
                  <a:srgbClr val="231F20"/>
                </a:solidFill>
                <a:latin typeface="Oswald Bold"/>
              </a:rPr>
              <a:t>DATA COLLECTION</a:t>
            </a:r>
          </a:p>
        </p:txBody>
      </p:sp>
      <p:sp>
        <p:nvSpPr>
          <p:cNvPr id="17" name="Freeform 17"/>
          <p:cNvSpPr/>
          <p:nvPr/>
        </p:nvSpPr>
        <p:spPr>
          <a:xfrm>
            <a:off x="14029132" y="4180623"/>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21" name="Freeform 21"/>
          <p:cNvSpPr/>
          <p:nvPr/>
        </p:nvSpPr>
        <p:spPr>
          <a:xfrm rot="-4176364">
            <a:off x="-3388441" y="2464569"/>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23"/>
          <p:cNvSpPr txBox="1"/>
          <p:nvPr/>
        </p:nvSpPr>
        <p:spPr>
          <a:xfrm>
            <a:off x="1968512" y="2458998"/>
            <a:ext cx="14314277" cy="1721625"/>
          </a:xfrm>
          <a:prstGeom prst="rect">
            <a:avLst/>
          </a:prstGeom>
        </p:spPr>
        <p:txBody>
          <a:bodyPr wrap="square" lIns="0" tIns="0" rIns="0" bIns="0" rtlCol="0" anchor="t">
            <a:spAutoFit/>
          </a:bodyPr>
          <a:lstStyle/>
          <a:p>
            <a:pPr algn="ctr">
              <a:lnSpc>
                <a:spcPts val="2730"/>
              </a:lnSpc>
              <a:spcBef>
                <a:spcPct val="0"/>
              </a:spcBef>
            </a:pPr>
            <a:r>
              <a:rPr lang="en-US" sz="2100" dirty="0">
                <a:solidFill>
                  <a:srgbClr val="231F20"/>
                </a:solidFill>
                <a:latin typeface="DM Sans Bold"/>
              </a:rPr>
              <a:t>The data collection phase involved gathering a diverse dataset of facial images representing individuals from different demographics and backgrounds. This dataset ensured robustness and accuracy in recognizing faces across various conditions such as lighting, facial expressions, and angles. Only one photo of a person was stored as the dataset and the rest recognition part was handled by </a:t>
            </a:r>
            <a:r>
              <a:rPr lang="en-US" sz="2100" dirty="0" err="1">
                <a:solidFill>
                  <a:srgbClr val="231F20"/>
                </a:solidFill>
                <a:latin typeface="DM Sans Bold"/>
              </a:rPr>
              <a:t>face_recognition</a:t>
            </a:r>
            <a:r>
              <a:rPr lang="en-US" sz="2100" dirty="0">
                <a:solidFill>
                  <a:srgbClr val="231F20"/>
                </a:solidFill>
                <a:latin typeface="DM Sans Bold"/>
              </a:rPr>
              <a:t> module. The information and the image for the person was then stored and updated in the Firebase.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054923" y="-7523252"/>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7995572" y="-78190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22979" y="3365383"/>
            <a:ext cx="4750745" cy="3490215"/>
            <a:chOff x="0" y="0"/>
            <a:chExt cx="1742485" cy="1167018"/>
          </a:xfrm>
        </p:grpSpPr>
        <p:sp>
          <p:nvSpPr>
            <p:cNvPr id="6" name="Freeform 6"/>
            <p:cNvSpPr/>
            <p:nvPr/>
          </p:nvSpPr>
          <p:spPr>
            <a:xfrm>
              <a:off x="0" y="0"/>
              <a:ext cx="1742485" cy="1167018"/>
            </a:xfrm>
            <a:custGeom>
              <a:avLst/>
              <a:gdLst/>
              <a:ahLst/>
              <a:cxnLst/>
              <a:rect l="l" t="t" r="r" b="b"/>
              <a:pathLst>
                <a:path w="1742485" h="1167018">
                  <a:moveTo>
                    <a:pt x="50518" y="0"/>
                  </a:moveTo>
                  <a:lnTo>
                    <a:pt x="1691967" y="0"/>
                  </a:lnTo>
                  <a:cubicBezTo>
                    <a:pt x="1705365" y="0"/>
                    <a:pt x="1718215" y="5322"/>
                    <a:pt x="1727689" y="14796"/>
                  </a:cubicBezTo>
                  <a:cubicBezTo>
                    <a:pt x="1737163" y="24270"/>
                    <a:pt x="1742485" y="37120"/>
                    <a:pt x="1742485" y="50518"/>
                  </a:cubicBezTo>
                  <a:lnTo>
                    <a:pt x="1742485" y="1116499"/>
                  </a:lnTo>
                  <a:cubicBezTo>
                    <a:pt x="1742485" y="1129898"/>
                    <a:pt x="1737163" y="1142747"/>
                    <a:pt x="1727689" y="1152221"/>
                  </a:cubicBezTo>
                  <a:cubicBezTo>
                    <a:pt x="1718215" y="1161695"/>
                    <a:pt x="1705365" y="1167018"/>
                    <a:pt x="1691967" y="1167018"/>
                  </a:cubicBezTo>
                  <a:lnTo>
                    <a:pt x="50518" y="1167018"/>
                  </a:lnTo>
                  <a:cubicBezTo>
                    <a:pt x="37120" y="1167018"/>
                    <a:pt x="24270" y="1161695"/>
                    <a:pt x="14796" y="1152221"/>
                  </a:cubicBezTo>
                  <a:cubicBezTo>
                    <a:pt x="5322" y="1142747"/>
                    <a:pt x="0" y="1129898"/>
                    <a:pt x="0" y="1116499"/>
                  </a:cubicBezTo>
                  <a:lnTo>
                    <a:pt x="0" y="50518"/>
                  </a:lnTo>
                  <a:cubicBezTo>
                    <a:pt x="0" y="37120"/>
                    <a:pt x="5322" y="24270"/>
                    <a:pt x="14796" y="14796"/>
                  </a:cubicBezTo>
                  <a:cubicBezTo>
                    <a:pt x="24270" y="5322"/>
                    <a:pt x="37120" y="0"/>
                    <a:pt x="50518" y="0"/>
                  </a:cubicBezTo>
                  <a:close/>
                </a:path>
              </a:pathLst>
            </a:custGeom>
            <a:solidFill>
              <a:srgbClr val="FFFFFF">
                <a:alpha val="98824"/>
              </a:srgbClr>
            </a:solidFill>
          </p:spPr>
        </p:sp>
        <p:sp>
          <p:nvSpPr>
            <p:cNvPr id="7" name="TextBox 7"/>
            <p:cNvSpPr txBox="1"/>
            <p:nvPr/>
          </p:nvSpPr>
          <p:spPr>
            <a:xfrm>
              <a:off x="0" y="-19050"/>
              <a:ext cx="1742485" cy="1186068"/>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840997" y="7224742"/>
            <a:ext cx="2932415" cy="847111"/>
            <a:chOff x="0" y="0"/>
            <a:chExt cx="1075555" cy="310705"/>
          </a:xfrm>
        </p:grpSpPr>
        <p:sp>
          <p:nvSpPr>
            <p:cNvPr id="9" name="Freeform 9"/>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0" name="TextBox 10"/>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5921047" y="5495983"/>
            <a:ext cx="4137353" cy="3457518"/>
            <a:chOff x="0" y="0"/>
            <a:chExt cx="1595341" cy="1450252"/>
          </a:xfrm>
        </p:grpSpPr>
        <p:sp>
          <p:nvSpPr>
            <p:cNvPr id="12" name="Freeform 12"/>
            <p:cNvSpPr/>
            <p:nvPr/>
          </p:nvSpPr>
          <p:spPr>
            <a:xfrm>
              <a:off x="0" y="0"/>
              <a:ext cx="1595341" cy="1450252"/>
            </a:xfrm>
            <a:custGeom>
              <a:avLst/>
              <a:gdLst/>
              <a:ahLst/>
              <a:cxnLst/>
              <a:rect l="l" t="t" r="r" b="b"/>
              <a:pathLst>
                <a:path w="1595341" h="1450252">
                  <a:moveTo>
                    <a:pt x="55178" y="0"/>
                  </a:moveTo>
                  <a:lnTo>
                    <a:pt x="1540163" y="0"/>
                  </a:lnTo>
                  <a:cubicBezTo>
                    <a:pt x="1554797" y="0"/>
                    <a:pt x="1568832" y="5813"/>
                    <a:pt x="1579179" y="16161"/>
                  </a:cubicBezTo>
                  <a:cubicBezTo>
                    <a:pt x="1589527" y="26509"/>
                    <a:pt x="1595341" y="40544"/>
                    <a:pt x="1595341" y="55178"/>
                  </a:cubicBezTo>
                  <a:lnTo>
                    <a:pt x="1595341" y="1395074"/>
                  </a:lnTo>
                  <a:cubicBezTo>
                    <a:pt x="1595341" y="1425548"/>
                    <a:pt x="1570637" y="1450252"/>
                    <a:pt x="1540163" y="1450252"/>
                  </a:cubicBezTo>
                  <a:lnTo>
                    <a:pt x="55178" y="1450252"/>
                  </a:lnTo>
                  <a:cubicBezTo>
                    <a:pt x="24704" y="1450252"/>
                    <a:pt x="0" y="1425548"/>
                    <a:pt x="0" y="1395074"/>
                  </a:cubicBezTo>
                  <a:lnTo>
                    <a:pt x="0" y="55178"/>
                  </a:lnTo>
                  <a:cubicBezTo>
                    <a:pt x="0" y="24704"/>
                    <a:pt x="24704" y="0"/>
                    <a:pt x="55178" y="0"/>
                  </a:cubicBezTo>
                  <a:close/>
                </a:path>
              </a:pathLst>
            </a:custGeom>
            <a:solidFill>
              <a:srgbClr val="FFFFFF">
                <a:alpha val="98824"/>
              </a:srgbClr>
            </a:solidFill>
          </p:spPr>
        </p:sp>
        <p:sp>
          <p:nvSpPr>
            <p:cNvPr id="13" name="TextBox 13"/>
            <p:cNvSpPr txBox="1"/>
            <p:nvPr/>
          </p:nvSpPr>
          <p:spPr>
            <a:xfrm>
              <a:off x="0" y="-19050"/>
              <a:ext cx="1595341" cy="1469302"/>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6523515" y="9115951"/>
            <a:ext cx="2932415" cy="847111"/>
            <a:chOff x="0" y="0"/>
            <a:chExt cx="1075555" cy="310705"/>
          </a:xfrm>
        </p:grpSpPr>
        <p:sp>
          <p:nvSpPr>
            <p:cNvPr id="15" name="Freeform 15"/>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6" name="TextBox 16"/>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2035008" y="5181883"/>
            <a:ext cx="4077255" cy="1941575"/>
            <a:chOff x="0" y="0"/>
            <a:chExt cx="1433721" cy="927328"/>
          </a:xfrm>
        </p:grpSpPr>
        <p:sp>
          <p:nvSpPr>
            <p:cNvPr id="18" name="Freeform 18"/>
            <p:cNvSpPr/>
            <p:nvPr/>
          </p:nvSpPr>
          <p:spPr>
            <a:xfrm>
              <a:off x="0" y="0"/>
              <a:ext cx="1433721" cy="927328"/>
            </a:xfrm>
            <a:custGeom>
              <a:avLst/>
              <a:gdLst/>
              <a:ahLst/>
              <a:cxnLst/>
              <a:rect l="l" t="t" r="r" b="b"/>
              <a:pathLst>
                <a:path w="1433721" h="927328">
                  <a:moveTo>
                    <a:pt x="61398" y="0"/>
                  </a:moveTo>
                  <a:lnTo>
                    <a:pt x="1372323" y="0"/>
                  </a:lnTo>
                  <a:cubicBezTo>
                    <a:pt x="1388607" y="0"/>
                    <a:pt x="1404224" y="6469"/>
                    <a:pt x="1415738" y="17983"/>
                  </a:cubicBezTo>
                  <a:cubicBezTo>
                    <a:pt x="1427252" y="29497"/>
                    <a:pt x="1433721" y="45114"/>
                    <a:pt x="1433721" y="61398"/>
                  </a:cubicBezTo>
                  <a:lnTo>
                    <a:pt x="1433721" y="865930"/>
                  </a:lnTo>
                  <a:cubicBezTo>
                    <a:pt x="1433721" y="882214"/>
                    <a:pt x="1427252" y="897830"/>
                    <a:pt x="1415738" y="909345"/>
                  </a:cubicBezTo>
                  <a:cubicBezTo>
                    <a:pt x="1404224" y="920859"/>
                    <a:pt x="1388607" y="927328"/>
                    <a:pt x="1372323" y="927328"/>
                  </a:cubicBezTo>
                  <a:lnTo>
                    <a:pt x="61398" y="927328"/>
                  </a:lnTo>
                  <a:cubicBezTo>
                    <a:pt x="45114" y="927328"/>
                    <a:pt x="29497" y="920859"/>
                    <a:pt x="17983" y="909345"/>
                  </a:cubicBezTo>
                  <a:cubicBezTo>
                    <a:pt x="6469" y="897830"/>
                    <a:pt x="0" y="882214"/>
                    <a:pt x="0" y="865930"/>
                  </a:cubicBezTo>
                  <a:lnTo>
                    <a:pt x="0" y="61398"/>
                  </a:lnTo>
                  <a:cubicBezTo>
                    <a:pt x="0" y="45114"/>
                    <a:pt x="6469" y="29497"/>
                    <a:pt x="17983" y="17983"/>
                  </a:cubicBezTo>
                  <a:cubicBezTo>
                    <a:pt x="29497" y="6469"/>
                    <a:pt x="45114" y="0"/>
                    <a:pt x="61398" y="0"/>
                  </a:cubicBezTo>
                  <a:close/>
                </a:path>
              </a:pathLst>
            </a:custGeom>
            <a:solidFill>
              <a:srgbClr val="FFFFFF">
                <a:alpha val="98824"/>
              </a:srgbClr>
            </a:solidFill>
          </p:spPr>
        </p:sp>
        <p:sp>
          <p:nvSpPr>
            <p:cNvPr id="19" name="TextBox 19"/>
            <p:cNvSpPr txBox="1"/>
            <p:nvPr/>
          </p:nvSpPr>
          <p:spPr>
            <a:xfrm>
              <a:off x="0" y="-19050"/>
              <a:ext cx="1433721" cy="946378"/>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2607427" y="7324856"/>
            <a:ext cx="2932415" cy="847111"/>
            <a:chOff x="0" y="0"/>
            <a:chExt cx="1075555" cy="310705"/>
          </a:xfrm>
        </p:grpSpPr>
        <p:sp>
          <p:nvSpPr>
            <p:cNvPr id="21" name="Freeform 21"/>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2" name="TextBox 22"/>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670607" y="538682"/>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METHODOLOGY</a:t>
            </a:r>
          </a:p>
        </p:txBody>
      </p:sp>
      <p:sp>
        <p:nvSpPr>
          <p:cNvPr id="24" name="TextBox 24"/>
          <p:cNvSpPr txBox="1"/>
          <p:nvPr/>
        </p:nvSpPr>
        <p:spPr>
          <a:xfrm>
            <a:off x="1101181" y="7469755"/>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rPr>
              <a:t>STEP 1</a:t>
            </a:r>
          </a:p>
        </p:txBody>
      </p:sp>
      <p:sp>
        <p:nvSpPr>
          <p:cNvPr id="25" name="TextBox 25"/>
          <p:cNvSpPr txBox="1"/>
          <p:nvPr/>
        </p:nvSpPr>
        <p:spPr>
          <a:xfrm>
            <a:off x="6711430" y="9284113"/>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rPr>
              <a:t>STEP 2</a:t>
            </a:r>
          </a:p>
        </p:txBody>
      </p:sp>
      <p:sp>
        <p:nvSpPr>
          <p:cNvPr id="26" name="TextBox 26"/>
          <p:cNvSpPr txBox="1"/>
          <p:nvPr/>
        </p:nvSpPr>
        <p:spPr>
          <a:xfrm>
            <a:off x="6053863" y="5627022"/>
            <a:ext cx="3923761" cy="3923125"/>
          </a:xfrm>
          <a:prstGeom prst="rect">
            <a:avLst/>
          </a:prstGeom>
        </p:spPr>
        <p:txBody>
          <a:bodyPr lIns="0" tIns="0" rIns="0" bIns="0" rtlCol="0" anchor="t">
            <a:spAutoFit/>
          </a:bodyPr>
          <a:lstStyle/>
          <a:p>
            <a:pPr>
              <a:lnSpc>
                <a:spcPts val="2788"/>
              </a:lnSpc>
            </a:pPr>
            <a:r>
              <a:rPr lang="en-US" sz="1992" dirty="0">
                <a:solidFill>
                  <a:srgbClr val="100F0D"/>
                </a:solidFill>
                <a:latin typeface="DM Sans" pitchFamily="2" charset="0"/>
              </a:rPr>
              <a:t>The data was then updated in the UI of my attendance system when it detected the face of a registered student.</a:t>
            </a:r>
          </a:p>
          <a:p>
            <a:pPr>
              <a:lnSpc>
                <a:spcPts val="2788"/>
              </a:lnSpc>
            </a:pPr>
            <a:br>
              <a:rPr lang="en-US" sz="1992" dirty="0">
                <a:solidFill>
                  <a:srgbClr val="100F0D"/>
                </a:solidFill>
                <a:latin typeface="DM Sans" pitchFamily="2" charset="0"/>
              </a:rPr>
            </a:br>
            <a:r>
              <a:rPr lang="en-US" sz="1992" dirty="0">
                <a:solidFill>
                  <a:srgbClr val="100F0D"/>
                </a:solidFill>
                <a:latin typeface="DM Sans" pitchFamily="2" charset="0"/>
              </a:rPr>
              <a:t>Then after marking the attendance it will say already marked and then show active being standing by.</a:t>
            </a:r>
          </a:p>
          <a:p>
            <a:pPr>
              <a:lnSpc>
                <a:spcPts val="2788"/>
              </a:lnSpc>
            </a:pPr>
            <a:endParaRPr lang="en-US" sz="1992" dirty="0">
              <a:solidFill>
                <a:srgbClr val="100F0D"/>
              </a:solidFill>
              <a:latin typeface="DM Sans" pitchFamily="2" charset="0"/>
            </a:endParaRPr>
          </a:p>
          <a:p>
            <a:pPr>
              <a:lnSpc>
                <a:spcPts val="2788"/>
              </a:lnSpc>
            </a:pPr>
            <a:endParaRPr lang="en-US" sz="1992" dirty="0">
              <a:solidFill>
                <a:srgbClr val="100F0D"/>
              </a:solidFill>
              <a:latin typeface="DM Sans" pitchFamily="2" charset="0"/>
            </a:endParaRPr>
          </a:p>
        </p:txBody>
      </p:sp>
      <p:sp>
        <p:nvSpPr>
          <p:cNvPr id="27" name="TextBox 27"/>
          <p:cNvSpPr txBox="1"/>
          <p:nvPr/>
        </p:nvSpPr>
        <p:spPr>
          <a:xfrm>
            <a:off x="12795342" y="7534437"/>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rPr>
              <a:t>STEP 3</a:t>
            </a:r>
          </a:p>
        </p:txBody>
      </p:sp>
      <p:sp>
        <p:nvSpPr>
          <p:cNvPr id="28" name="Freeform 28"/>
          <p:cNvSpPr/>
          <p:nvPr/>
        </p:nvSpPr>
        <p:spPr>
          <a:xfrm rot="-9487148" flipH="1" flipV="1">
            <a:off x="2990843" y="8624948"/>
            <a:ext cx="2326031" cy="657104"/>
          </a:xfrm>
          <a:custGeom>
            <a:avLst/>
            <a:gdLst/>
            <a:ahLst/>
            <a:cxnLst/>
            <a:rect l="l" t="t" r="r" b="b"/>
            <a:pathLst>
              <a:path w="2326031" h="657104">
                <a:moveTo>
                  <a:pt x="2326031" y="657104"/>
                </a:moveTo>
                <a:lnTo>
                  <a:pt x="0" y="657104"/>
                </a:lnTo>
                <a:lnTo>
                  <a:pt x="0" y="0"/>
                </a:lnTo>
                <a:lnTo>
                  <a:pt x="2326031" y="0"/>
                </a:lnTo>
                <a:lnTo>
                  <a:pt x="2326031" y="65710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TextBox 29"/>
          <p:cNvSpPr txBox="1"/>
          <p:nvPr/>
        </p:nvSpPr>
        <p:spPr>
          <a:xfrm>
            <a:off x="1028700" y="2561445"/>
            <a:ext cx="9602164" cy="373093"/>
          </a:xfrm>
          <a:prstGeom prst="rect">
            <a:avLst/>
          </a:prstGeom>
        </p:spPr>
        <p:txBody>
          <a:bodyPr lIns="0" tIns="0" rIns="0" bIns="0" rtlCol="0" anchor="t">
            <a:spAutoFit/>
          </a:bodyPr>
          <a:lstStyle/>
          <a:p>
            <a:pPr>
              <a:lnSpc>
                <a:spcPts val="3060"/>
              </a:lnSpc>
            </a:pPr>
            <a:r>
              <a:rPr lang="en-US" sz="2186" dirty="0">
                <a:solidFill>
                  <a:srgbClr val="100F0D"/>
                </a:solidFill>
                <a:latin typeface="Montserrat Light"/>
              </a:rPr>
              <a:t>Here is the stepwise illustration of the data collection methods I took</a:t>
            </a:r>
          </a:p>
        </p:txBody>
      </p:sp>
      <p:sp>
        <p:nvSpPr>
          <p:cNvPr id="30" name="TextBox 30"/>
          <p:cNvSpPr txBox="1"/>
          <p:nvPr/>
        </p:nvSpPr>
        <p:spPr>
          <a:xfrm>
            <a:off x="400743" y="3488853"/>
            <a:ext cx="4399857" cy="3314112"/>
          </a:xfrm>
          <a:prstGeom prst="rect">
            <a:avLst/>
          </a:prstGeom>
        </p:spPr>
        <p:txBody>
          <a:bodyPr wrap="square" lIns="0" tIns="0" rIns="0" bIns="0" rtlCol="0" anchor="t">
            <a:spAutoFit/>
          </a:bodyPr>
          <a:lstStyle/>
          <a:p>
            <a:pPr>
              <a:lnSpc>
                <a:spcPts val="2592"/>
              </a:lnSpc>
            </a:pPr>
            <a:r>
              <a:rPr lang="en-US" sz="1994" dirty="0">
                <a:solidFill>
                  <a:srgbClr val="000000"/>
                </a:solidFill>
                <a:latin typeface="DM Sans" pitchFamily="2" charset="0"/>
              </a:rPr>
              <a:t>Data collection was manually done by me only filling the photo and feeding with the information about the student </a:t>
            </a:r>
          </a:p>
          <a:p>
            <a:pPr>
              <a:lnSpc>
                <a:spcPts val="2592"/>
              </a:lnSpc>
            </a:pPr>
            <a:endParaRPr lang="en-US" sz="1994" dirty="0">
              <a:solidFill>
                <a:srgbClr val="000000"/>
              </a:solidFill>
              <a:latin typeface="DM Sans" pitchFamily="2" charset="0"/>
            </a:endParaRPr>
          </a:p>
          <a:p>
            <a:pPr>
              <a:lnSpc>
                <a:spcPts val="2592"/>
              </a:lnSpc>
              <a:spcBef>
                <a:spcPct val="0"/>
              </a:spcBef>
            </a:pPr>
            <a:r>
              <a:rPr lang="en-US" sz="1994" dirty="0">
                <a:solidFill>
                  <a:srgbClr val="000000"/>
                </a:solidFill>
                <a:latin typeface="DM Sans" pitchFamily="2" charset="0"/>
              </a:rPr>
              <a:t>Each collected photo was accompanied by its info in a dictionary format having keys and values and uploaded and updated in the Firebase. </a:t>
            </a:r>
          </a:p>
        </p:txBody>
      </p:sp>
      <p:sp>
        <p:nvSpPr>
          <p:cNvPr id="31" name="TextBox 31"/>
          <p:cNvSpPr txBox="1"/>
          <p:nvPr/>
        </p:nvSpPr>
        <p:spPr>
          <a:xfrm>
            <a:off x="12141910" y="5329207"/>
            <a:ext cx="3863446" cy="1646926"/>
          </a:xfrm>
          <a:prstGeom prst="rect">
            <a:avLst/>
          </a:prstGeom>
        </p:spPr>
        <p:txBody>
          <a:bodyPr lIns="0" tIns="0" rIns="0" bIns="0" rtlCol="0" anchor="t">
            <a:spAutoFit/>
          </a:bodyPr>
          <a:lstStyle/>
          <a:p>
            <a:pPr algn="ctr">
              <a:lnSpc>
                <a:spcPts val="2591"/>
              </a:lnSpc>
              <a:spcBef>
                <a:spcPct val="0"/>
              </a:spcBef>
            </a:pPr>
            <a:r>
              <a:rPr lang="en-US" sz="1993" dirty="0">
                <a:solidFill>
                  <a:srgbClr val="000000"/>
                </a:solidFill>
                <a:latin typeface="DM Sans" pitchFamily="2" charset="0"/>
              </a:rPr>
              <a:t>It will be refreshed after a student comes back after the reset time for the attendance (can be anything according to the institute).</a:t>
            </a:r>
          </a:p>
        </p:txBody>
      </p:sp>
      <p:sp>
        <p:nvSpPr>
          <p:cNvPr id="32" name="Freeform 32"/>
          <p:cNvSpPr/>
          <p:nvPr/>
        </p:nvSpPr>
        <p:spPr>
          <a:xfrm rot="8539847" flipH="1" flipV="1">
            <a:off x="10013503" y="8998070"/>
            <a:ext cx="2326031" cy="657104"/>
          </a:xfrm>
          <a:custGeom>
            <a:avLst/>
            <a:gdLst/>
            <a:ahLst/>
            <a:cxnLst/>
            <a:rect l="l" t="t" r="r" b="b"/>
            <a:pathLst>
              <a:path w="2326031" h="657104">
                <a:moveTo>
                  <a:pt x="2326030" y="657103"/>
                </a:moveTo>
                <a:lnTo>
                  <a:pt x="0" y="657103"/>
                </a:lnTo>
                <a:lnTo>
                  <a:pt x="0" y="0"/>
                </a:lnTo>
                <a:lnTo>
                  <a:pt x="2326030" y="0"/>
                </a:lnTo>
                <a:lnTo>
                  <a:pt x="2326030" y="657103"/>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5" name="Picture 34">
            <a:extLst>
              <a:ext uri="{FF2B5EF4-FFF2-40B4-BE49-F238E27FC236}">
                <a16:creationId xmlns:a16="http://schemas.microsoft.com/office/drawing/2014/main" id="{4C61F46C-8227-C6A9-FDFC-A72FAB33AAF0}"/>
              </a:ext>
            </a:extLst>
          </p:cNvPr>
          <p:cNvPicPr>
            <a:picLocks noChangeAspect="1"/>
          </p:cNvPicPr>
          <p:nvPr/>
        </p:nvPicPr>
        <p:blipFill>
          <a:blip r:embed="rId7"/>
          <a:stretch>
            <a:fillRect/>
          </a:stretch>
        </p:blipFill>
        <p:spPr>
          <a:xfrm>
            <a:off x="10500464" y="1091435"/>
            <a:ext cx="7498026" cy="28580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8908291" y="-1416054"/>
            <a:ext cx="13188954" cy="131889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3541209" y="-6345564"/>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565072">
            <a:off x="286406" y="6801649"/>
            <a:ext cx="9894000" cy="10152425"/>
          </a:xfrm>
          <a:custGeom>
            <a:avLst/>
            <a:gdLst/>
            <a:ahLst/>
            <a:cxnLst/>
            <a:rect l="l" t="t" r="r" b="b"/>
            <a:pathLst>
              <a:path w="9894000" h="10152425">
                <a:moveTo>
                  <a:pt x="0" y="0"/>
                </a:moveTo>
                <a:lnTo>
                  <a:pt x="9894001" y="0"/>
                </a:lnTo>
                <a:lnTo>
                  <a:pt x="9894001"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201832" y="4373970"/>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RESULTS</a:t>
            </a:r>
          </a:p>
        </p:txBody>
      </p:sp>
      <p:sp>
        <p:nvSpPr>
          <p:cNvPr id="11" name="TextBox 11"/>
          <p:cNvSpPr txBox="1"/>
          <p:nvPr/>
        </p:nvSpPr>
        <p:spPr>
          <a:xfrm>
            <a:off x="329335" y="6033516"/>
            <a:ext cx="5461865" cy="2029595"/>
          </a:xfrm>
          <a:prstGeom prst="rect">
            <a:avLst/>
          </a:prstGeom>
        </p:spPr>
        <p:txBody>
          <a:bodyPr wrap="square" lIns="0" tIns="0" rIns="0" bIns="0" rtlCol="0" anchor="t">
            <a:spAutoFit/>
          </a:bodyPr>
          <a:lstStyle/>
          <a:p>
            <a:pPr algn="l">
              <a:lnSpc>
                <a:spcPts val="3992"/>
              </a:lnSpc>
            </a:pPr>
            <a:r>
              <a:rPr lang="en-US" sz="2893" spc="283" dirty="0">
                <a:solidFill>
                  <a:srgbClr val="F5FFF5"/>
                </a:solidFill>
                <a:latin typeface="DM Sans"/>
              </a:rPr>
              <a:t>Here you can see the outcomes, of various timeframes of my Facial</a:t>
            </a:r>
          </a:p>
          <a:p>
            <a:pPr algn="l">
              <a:lnSpc>
                <a:spcPts val="3992"/>
              </a:lnSpc>
            </a:pPr>
            <a:r>
              <a:rPr lang="en-US" sz="2893" spc="283" dirty="0">
                <a:solidFill>
                  <a:srgbClr val="F5FFF5"/>
                </a:solidFill>
                <a:latin typeface="DM Sans"/>
              </a:rPr>
              <a:t>Attendance System.</a:t>
            </a:r>
          </a:p>
        </p:txBody>
      </p:sp>
      <p:pic>
        <p:nvPicPr>
          <p:cNvPr id="13" name="Picture 12">
            <a:extLst>
              <a:ext uri="{FF2B5EF4-FFF2-40B4-BE49-F238E27FC236}">
                <a16:creationId xmlns:a16="http://schemas.microsoft.com/office/drawing/2014/main" id="{2542C3E2-C9B0-4D6B-D435-593E19394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954" y="154755"/>
            <a:ext cx="6972722" cy="4103221"/>
          </a:xfrm>
          <a:prstGeom prst="rect">
            <a:avLst/>
          </a:prstGeom>
        </p:spPr>
      </p:pic>
      <p:pic>
        <p:nvPicPr>
          <p:cNvPr id="15" name="Picture 14">
            <a:extLst>
              <a:ext uri="{FF2B5EF4-FFF2-40B4-BE49-F238E27FC236}">
                <a16:creationId xmlns:a16="http://schemas.microsoft.com/office/drawing/2014/main" id="{E5279156-909A-F734-EC87-5637C4E3F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9249" y="59113"/>
            <a:ext cx="7064194" cy="4103221"/>
          </a:xfrm>
          <a:prstGeom prst="rect">
            <a:avLst/>
          </a:prstGeom>
        </p:spPr>
      </p:pic>
      <p:pic>
        <p:nvPicPr>
          <p:cNvPr id="17" name="Picture 16">
            <a:extLst>
              <a:ext uri="{FF2B5EF4-FFF2-40B4-BE49-F238E27FC236}">
                <a16:creationId xmlns:a16="http://schemas.microsoft.com/office/drawing/2014/main" id="{4344D250-533C-CC76-7FF6-61EED28936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9775" y="4693305"/>
            <a:ext cx="6966851" cy="4047042"/>
          </a:xfrm>
          <a:prstGeom prst="rect">
            <a:avLst/>
          </a:prstGeom>
        </p:spPr>
      </p:pic>
      <p:pic>
        <p:nvPicPr>
          <p:cNvPr id="19" name="Picture 18">
            <a:extLst>
              <a:ext uri="{FF2B5EF4-FFF2-40B4-BE49-F238E27FC236}">
                <a16:creationId xmlns:a16="http://schemas.microsoft.com/office/drawing/2014/main" id="{5408A33A-A5FB-B3BD-F71E-4DCA7C5388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21090" y="3873561"/>
            <a:ext cx="6256558" cy="3575176"/>
          </a:xfrm>
          <a:prstGeom prst="rect">
            <a:avLst/>
          </a:prstGeom>
        </p:spPr>
      </p:pic>
      <p:sp>
        <p:nvSpPr>
          <p:cNvPr id="22" name="Arc 21">
            <a:extLst>
              <a:ext uri="{FF2B5EF4-FFF2-40B4-BE49-F238E27FC236}">
                <a16:creationId xmlns:a16="http://schemas.microsoft.com/office/drawing/2014/main" id="{624C55A8-72A8-210B-1BF7-87D5ED23A305}"/>
              </a:ext>
            </a:extLst>
          </p:cNvPr>
          <p:cNvSpPr/>
          <p:nvPr/>
        </p:nvSpPr>
        <p:spPr>
          <a:xfrm rot="5655110">
            <a:off x="7749024" y="-2967529"/>
            <a:ext cx="9549375" cy="7517236"/>
          </a:xfrm>
          <a:prstGeom prst="arc">
            <a:avLst>
              <a:gd name="adj1" fmla="val 16200000"/>
              <a:gd name="adj2" fmla="val 43559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Arrow: Down 22">
            <a:extLst>
              <a:ext uri="{FF2B5EF4-FFF2-40B4-BE49-F238E27FC236}">
                <a16:creationId xmlns:a16="http://schemas.microsoft.com/office/drawing/2014/main" id="{5302D81C-920C-0C50-818F-3EC1B779705E}"/>
              </a:ext>
            </a:extLst>
          </p:cNvPr>
          <p:cNvSpPr/>
          <p:nvPr/>
        </p:nvSpPr>
        <p:spPr>
          <a:xfrm rot="4517050">
            <a:off x="11700272" y="4933264"/>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49B2742F-878B-9EE2-36E8-6ED232020BEE}"/>
              </a:ext>
            </a:extLst>
          </p:cNvPr>
          <p:cNvSpPr txBox="1"/>
          <p:nvPr/>
        </p:nvSpPr>
        <p:spPr>
          <a:xfrm>
            <a:off x="10211975" y="4873221"/>
            <a:ext cx="2440091" cy="369332"/>
          </a:xfrm>
          <a:prstGeom prst="rect">
            <a:avLst/>
          </a:prstGeom>
          <a:solidFill>
            <a:schemeClr val="tx1"/>
          </a:solidFill>
        </p:spPr>
        <p:txBody>
          <a:bodyPr wrap="square" rtlCol="0">
            <a:spAutoFit/>
          </a:bodyPr>
          <a:lstStyle/>
          <a:p>
            <a:r>
              <a:rPr lang="en-IN" dirty="0">
                <a:solidFill>
                  <a:schemeClr val="bg1"/>
                </a:solidFill>
              </a:rPr>
              <a:t>Updated Attendance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512966" y="4341003"/>
            <a:ext cx="1665869" cy="643442"/>
          </a:xfrm>
          <a:custGeom>
            <a:avLst/>
            <a:gdLst/>
            <a:ahLst/>
            <a:cxnLst/>
            <a:rect l="l" t="t" r="r" b="b"/>
            <a:pathLst>
              <a:path w="1665869" h="643442">
                <a:moveTo>
                  <a:pt x="0" y="0"/>
                </a:moveTo>
                <a:lnTo>
                  <a:pt x="1665869" y="0"/>
                </a:lnTo>
                <a:lnTo>
                  <a:pt x="1665869" y="643442"/>
                </a:lnTo>
                <a:lnTo>
                  <a:pt x="0" y="64344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6" name="Freeform 26"/>
          <p:cNvSpPr/>
          <p:nvPr/>
        </p:nvSpPr>
        <p:spPr>
          <a:xfrm>
            <a:off x="8500696" y="3905752"/>
            <a:ext cx="1304141" cy="1237748"/>
          </a:xfrm>
          <a:custGeom>
            <a:avLst/>
            <a:gdLst/>
            <a:ahLst/>
            <a:cxnLst/>
            <a:rect l="l" t="t" r="r" b="b"/>
            <a:pathLst>
              <a:path w="1304141" h="1237748">
                <a:moveTo>
                  <a:pt x="0" y="0"/>
                </a:moveTo>
                <a:lnTo>
                  <a:pt x="1304141" y="0"/>
                </a:lnTo>
                <a:lnTo>
                  <a:pt x="1304141" y="1237748"/>
                </a:lnTo>
                <a:lnTo>
                  <a:pt x="0" y="12377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3243432" y="3905752"/>
            <a:ext cx="1412179" cy="1112091"/>
          </a:xfrm>
          <a:custGeom>
            <a:avLst/>
            <a:gdLst/>
            <a:ahLst/>
            <a:cxnLst/>
            <a:rect l="l" t="t" r="r" b="b"/>
            <a:pathLst>
              <a:path w="1412179" h="1112091">
                <a:moveTo>
                  <a:pt x="0" y="0"/>
                </a:moveTo>
                <a:lnTo>
                  <a:pt x="1412178" y="0"/>
                </a:lnTo>
                <a:lnTo>
                  <a:pt x="1412178" y="1112090"/>
                </a:lnTo>
                <a:lnTo>
                  <a:pt x="0" y="11120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LIMITATIONS</a:t>
            </a:r>
          </a:p>
        </p:txBody>
      </p:sp>
      <p:sp>
        <p:nvSpPr>
          <p:cNvPr id="29" name="TextBox 29"/>
          <p:cNvSpPr txBox="1"/>
          <p:nvPr/>
        </p:nvSpPr>
        <p:spPr>
          <a:xfrm>
            <a:off x="2429055" y="5704731"/>
            <a:ext cx="3818848" cy="1525033"/>
          </a:xfrm>
          <a:prstGeom prst="rect">
            <a:avLst/>
          </a:prstGeom>
        </p:spPr>
        <p:txBody>
          <a:bodyPr lIns="0" tIns="0" rIns="0" bIns="0" rtlCol="0" anchor="t">
            <a:spAutoFit/>
          </a:bodyPr>
          <a:lstStyle/>
          <a:p>
            <a:pPr algn="ctr">
              <a:lnSpc>
                <a:spcPts val="2377"/>
              </a:lnSpc>
            </a:pPr>
            <a:r>
              <a:rPr lang="en-US" sz="1722" spc="168" dirty="0">
                <a:solidFill>
                  <a:srgbClr val="FFFBFB"/>
                </a:solidFill>
                <a:latin typeface="DM Sans"/>
              </a:rPr>
              <a:t>Less powerful CPU and Internet eventually lead to lower efficiency as the time it will take to run and update the details will be affected.</a:t>
            </a:r>
          </a:p>
        </p:txBody>
      </p:sp>
      <p:sp>
        <p:nvSpPr>
          <p:cNvPr id="30" name="TextBox 30"/>
          <p:cNvSpPr txBox="1"/>
          <p:nvPr/>
        </p:nvSpPr>
        <p:spPr>
          <a:xfrm>
            <a:off x="7381455" y="5831284"/>
            <a:ext cx="3542623" cy="1217256"/>
          </a:xfrm>
          <a:prstGeom prst="rect">
            <a:avLst/>
          </a:prstGeom>
        </p:spPr>
        <p:txBody>
          <a:bodyPr lIns="0" tIns="0" rIns="0" bIns="0" rtlCol="0" anchor="t">
            <a:spAutoFit/>
          </a:bodyPr>
          <a:lstStyle/>
          <a:p>
            <a:pPr algn="ctr">
              <a:lnSpc>
                <a:spcPts val="2377"/>
              </a:lnSpc>
            </a:pPr>
            <a:r>
              <a:rPr lang="en-US" sz="1722" spc="168" dirty="0">
                <a:solidFill>
                  <a:srgbClr val="FFFBFB"/>
                </a:solidFill>
                <a:latin typeface="DM Sans"/>
              </a:rPr>
              <a:t>Inappropriate lighting conditions and not carefully letting the detection take time  can vary results.</a:t>
            </a:r>
          </a:p>
        </p:txBody>
      </p:sp>
      <p:sp>
        <p:nvSpPr>
          <p:cNvPr id="31" name="TextBox 31"/>
          <p:cNvSpPr txBox="1"/>
          <p:nvPr/>
        </p:nvSpPr>
        <p:spPr>
          <a:xfrm>
            <a:off x="12091636" y="5528045"/>
            <a:ext cx="3542623" cy="1832809"/>
          </a:xfrm>
          <a:prstGeom prst="rect">
            <a:avLst/>
          </a:prstGeom>
        </p:spPr>
        <p:txBody>
          <a:bodyPr lIns="0" tIns="0" rIns="0" bIns="0" rtlCol="0" anchor="t">
            <a:spAutoFit/>
          </a:bodyPr>
          <a:lstStyle/>
          <a:p>
            <a:pPr algn="ctr">
              <a:lnSpc>
                <a:spcPts val="2377"/>
              </a:lnSpc>
            </a:pPr>
            <a:r>
              <a:rPr lang="en-US" sz="1722" spc="168" dirty="0">
                <a:solidFill>
                  <a:srgbClr val="FFFBFB"/>
                </a:solidFill>
                <a:latin typeface="DM Sans"/>
              </a:rPr>
              <a:t>Taking Good Quality Images also in short amount of time is another essential part of the whole Attendance System which is not that easy thing to do.</a:t>
            </a:r>
          </a:p>
        </p:txBody>
      </p:sp>
      <p:sp>
        <p:nvSpPr>
          <p:cNvPr id="32" name="TextBox 32"/>
          <p:cNvSpPr txBox="1"/>
          <p:nvPr/>
        </p:nvSpPr>
        <p:spPr>
          <a:xfrm>
            <a:off x="3096156" y="7623671"/>
            <a:ext cx="2512031" cy="1034066"/>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LESS RESOURCES</a:t>
            </a:r>
          </a:p>
        </p:txBody>
      </p:sp>
      <p:sp>
        <p:nvSpPr>
          <p:cNvPr id="33" name="TextBox 33"/>
          <p:cNvSpPr txBox="1"/>
          <p:nvPr/>
        </p:nvSpPr>
        <p:spPr>
          <a:xfrm>
            <a:off x="7665320" y="7623671"/>
            <a:ext cx="2974893" cy="10542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LIGHTING CONDITIONS</a:t>
            </a:r>
          </a:p>
        </p:txBody>
      </p:sp>
      <p:sp>
        <p:nvSpPr>
          <p:cNvPr id="34" name="TextBox 34"/>
          <p:cNvSpPr txBox="1"/>
          <p:nvPr/>
        </p:nvSpPr>
        <p:spPr>
          <a:xfrm>
            <a:off x="12462074" y="7623671"/>
            <a:ext cx="2974893" cy="10542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CAMERA QUALITY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10799999">
            <a:off x="-1987034" y="-5691483"/>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50260" y="2508641"/>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1460595" y="6077792"/>
            <a:ext cx="15108918"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3413491" y="5828567"/>
            <a:ext cx="501082" cy="5010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511104" y="7561334"/>
            <a:ext cx="15265792" cy="1624419"/>
          </a:xfrm>
          <a:prstGeom prst="rect">
            <a:avLst/>
          </a:prstGeom>
        </p:spPr>
        <p:txBody>
          <a:bodyPr lIns="0" tIns="0" rIns="0" bIns="0" rtlCol="0" anchor="t">
            <a:spAutoFit/>
          </a:bodyPr>
          <a:lstStyle/>
          <a:p>
            <a:pPr algn="ctr">
              <a:lnSpc>
                <a:spcPts val="3224"/>
              </a:lnSpc>
            </a:pPr>
            <a:r>
              <a:rPr lang="en-US" sz="2336" spc="228" dirty="0">
                <a:solidFill>
                  <a:srgbClr val="231F20"/>
                </a:solidFill>
                <a:latin typeface="DM Sans"/>
              </a:rPr>
              <a:t>Looking forward to infuse this project with my earlier Facial Anti-Spoofing Project which will then revolutionize the attendance system as it will not only mark the student with just a facial scan but also he/she cannot mark other person’s attendance using their photo also as my anti-spoofing project will take care of it .</a:t>
            </a:r>
          </a:p>
        </p:txBody>
      </p:sp>
      <p:sp>
        <p:nvSpPr>
          <p:cNvPr id="11" name="TextBox 11"/>
          <p:cNvSpPr txBox="1"/>
          <p:nvPr/>
        </p:nvSpPr>
        <p:spPr>
          <a:xfrm>
            <a:off x="2650260" y="2578320"/>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05</a:t>
            </a:r>
          </a:p>
        </p:txBody>
      </p:sp>
      <p:sp>
        <p:nvSpPr>
          <p:cNvPr id="12" name="TextBox 12"/>
          <p:cNvSpPr txBox="1"/>
          <p:nvPr/>
        </p:nvSpPr>
        <p:spPr>
          <a:xfrm>
            <a:off x="1930505" y="6529539"/>
            <a:ext cx="3467055" cy="502445"/>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MAY</a:t>
            </a:r>
          </a:p>
        </p:txBody>
      </p:sp>
      <p:sp>
        <p:nvSpPr>
          <p:cNvPr id="13" name="Freeform 13"/>
          <p:cNvSpPr/>
          <p:nvPr/>
        </p:nvSpPr>
        <p:spPr>
          <a:xfrm>
            <a:off x="6138559" y="2508641"/>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6901791" y="5828567"/>
            <a:ext cx="501082" cy="50108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6101920" y="2578320"/>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06</a:t>
            </a:r>
          </a:p>
        </p:txBody>
      </p:sp>
      <p:sp>
        <p:nvSpPr>
          <p:cNvPr id="18" name="Freeform 18"/>
          <p:cNvSpPr/>
          <p:nvPr/>
        </p:nvSpPr>
        <p:spPr>
          <a:xfrm>
            <a:off x="9629116" y="2508641"/>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a:off x="10392348" y="5828567"/>
            <a:ext cx="501082" cy="50108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9592477" y="2578320"/>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07</a:t>
            </a:r>
          </a:p>
        </p:txBody>
      </p:sp>
      <p:sp>
        <p:nvSpPr>
          <p:cNvPr id="23" name="Freeform 23"/>
          <p:cNvSpPr/>
          <p:nvPr/>
        </p:nvSpPr>
        <p:spPr>
          <a:xfrm>
            <a:off x="13119673" y="2508641"/>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4" name="Group 24"/>
          <p:cNvGrpSpPr/>
          <p:nvPr/>
        </p:nvGrpSpPr>
        <p:grpSpPr>
          <a:xfrm>
            <a:off x="13882905" y="5828567"/>
            <a:ext cx="501082" cy="50108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13083034" y="2578320"/>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08</a:t>
            </a:r>
          </a:p>
        </p:txBody>
      </p:sp>
      <p:sp>
        <p:nvSpPr>
          <p:cNvPr id="28" name="TextBox 28"/>
          <p:cNvSpPr txBox="1"/>
          <p:nvPr/>
        </p:nvSpPr>
        <p:spPr>
          <a:xfrm>
            <a:off x="5760776" y="6529539"/>
            <a:ext cx="2709833" cy="502445"/>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JUNE</a:t>
            </a:r>
          </a:p>
        </p:txBody>
      </p:sp>
      <p:sp>
        <p:nvSpPr>
          <p:cNvPr id="29" name="TextBox 29"/>
          <p:cNvSpPr txBox="1"/>
          <p:nvPr/>
        </p:nvSpPr>
        <p:spPr>
          <a:xfrm>
            <a:off x="9251333" y="6529539"/>
            <a:ext cx="2709833" cy="502445"/>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JULY</a:t>
            </a:r>
          </a:p>
        </p:txBody>
      </p:sp>
      <p:sp>
        <p:nvSpPr>
          <p:cNvPr id="30" name="TextBox 30"/>
          <p:cNvSpPr txBox="1"/>
          <p:nvPr/>
        </p:nvSpPr>
        <p:spPr>
          <a:xfrm>
            <a:off x="12741890" y="6530951"/>
            <a:ext cx="2709833" cy="502445"/>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AUGUST</a:t>
            </a:r>
          </a:p>
        </p:txBody>
      </p:sp>
      <p:sp>
        <p:nvSpPr>
          <p:cNvPr id="31" name="TextBox 31"/>
          <p:cNvSpPr txBox="1"/>
          <p:nvPr/>
        </p:nvSpPr>
        <p:spPr>
          <a:xfrm>
            <a:off x="2335030" y="88386"/>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FUTURE DIRECTIONS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551</Words>
  <Application>Microsoft Office PowerPoint</Application>
  <PresentationFormat>Custom</PresentationFormat>
  <Paragraphs>73</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DM Sans Bold</vt:lpstr>
      <vt:lpstr>Oswald Bold Italics</vt:lpstr>
      <vt:lpstr>Montserrat Light</vt:lpstr>
      <vt:lpstr>Montserrat Classic</vt:lpstr>
      <vt:lpstr>Oswald Bold</vt:lpstr>
      <vt:lpstr>Calibri</vt:lpstr>
      <vt:lpstr>Arial</vt:lpstr>
      <vt:lpstr>Montserrat Classic Bold</vt:lpstr>
      <vt:lpstr>DM Sans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Abhisar trivedi</dc:title>
  <cp:lastModifiedBy>Abhisar Trivedi</cp:lastModifiedBy>
  <cp:revision>4</cp:revision>
  <dcterms:created xsi:type="dcterms:W3CDTF">2006-08-16T00:00:00Z</dcterms:created>
  <dcterms:modified xsi:type="dcterms:W3CDTF">2024-05-01T17:12:57Z</dcterms:modified>
  <dc:identifier>DAF1j2tuqGk</dc:identifier>
</cp:coreProperties>
</file>